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14">
          <p15:clr>
            <a:srgbClr val="A4A3A4"/>
          </p15:clr>
        </p15:guide>
        <p15:guide id="4" pos="2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>
        <p:guide orient="horz" pos="3385"/>
        <p:guide pos="3840"/>
        <p:guide orient="horz" pos="1114"/>
        <p:guide pos="2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10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81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0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0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48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1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54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53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7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11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9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2F4E-110B-42BF-9EB2-36B692EAC5CD}" type="datetimeFigureOut">
              <a:rPr lang="es-ES" smtClean="0"/>
              <a:t>06/05/2019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CB3F-9CFF-4E3B-8EEC-F8742C9718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94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3000" t="-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ángulo 11"/>
          <p:cNvSpPr/>
          <p:nvPr/>
        </p:nvSpPr>
        <p:spPr>
          <a:xfrm>
            <a:off x="0" y="1605420"/>
            <a:ext cx="4020611" cy="6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CL" sz="1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PREINSCRIPCIONES</a:t>
            </a:r>
            <a:r>
              <a:rPr lang="es-CL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s-CL" sz="1400" b="1" dirty="0"/>
              <a:t>http://www.jornadaoncohematologia2019.com</a:t>
            </a:r>
          </a:p>
        </p:txBody>
      </p:sp>
      <p:sp>
        <p:nvSpPr>
          <p:cNvPr id="95" name="Rectángulo 12"/>
          <p:cNvSpPr/>
          <p:nvPr/>
        </p:nvSpPr>
        <p:spPr>
          <a:xfrm>
            <a:off x="87567" y="2250484"/>
            <a:ext cx="414434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INSCRIPCIÓN</a:t>
            </a:r>
          </a:p>
          <a:p>
            <a:r>
              <a:rPr lang="es-CL" sz="1300" dirty="0" smtClean="0"/>
              <a:t>Médicos</a:t>
            </a:r>
            <a:r>
              <a:rPr lang="es-CL" sz="1300" dirty="0"/>
              <a:t>: $30.000</a:t>
            </a:r>
          </a:p>
          <a:p>
            <a:r>
              <a:rPr lang="es-CL" sz="1300" dirty="0"/>
              <a:t>Socios SOPECO: $20.000</a:t>
            </a:r>
          </a:p>
          <a:p>
            <a:r>
              <a:rPr lang="es-CL" sz="1300" dirty="0"/>
              <a:t>Profesionales No Médicos: $20.000</a:t>
            </a:r>
          </a:p>
          <a:p>
            <a:r>
              <a:rPr lang="es-CL" sz="1300" dirty="0"/>
              <a:t>Estudiantes Pre y Post-grado </a:t>
            </a:r>
            <a:r>
              <a:rPr lang="es-CL" sz="1300" dirty="0" err="1"/>
              <a:t>UdeC</a:t>
            </a:r>
            <a:r>
              <a:rPr lang="es-CL" sz="1300" dirty="0"/>
              <a:t>: Gratuito</a:t>
            </a:r>
          </a:p>
          <a:p>
            <a:r>
              <a:rPr lang="es-CL" sz="1300" dirty="0"/>
              <a:t>Estudiantes Pre y Post-grado otras Universidades: $5.000</a:t>
            </a:r>
          </a:p>
          <a:p>
            <a:pPr algn="just"/>
            <a:endParaRPr lang="es-C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C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 ONLINE OPCIONAL</a:t>
            </a:r>
          </a:p>
        </p:txBody>
      </p:sp>
      <p:sp>
        <p:nvSpPr>
          <p:cNvPr id="96" name="Rectángulo 13"/>
          <p:cNvSpPr/>
          <p:nvPr/>
        </p:nvSpPr>
        <p:spPr>
          <a:xfrm>
            <a:off x="1034131" y="73833"/>
            <a:ext cx="1007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4980" algn="ctr">
              <a:lnSpc>
                <a:spcPts val="2385"/>
              </a:lnSpc>
            </a:pPr>
            <a:r>
              <a:rPr lang="es-C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I JORNADA DE ONCOHEMATOLOGIA </a:t>
            </a:r>
            <a:r>
              <a:rPr lang="es-CL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PEDIATRIA </a:t>
            </a:r>
            <a:endParaRPr lang="es-CL" sz="3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2000" b="1" dirty="0"/>
              <a:t>VISION ACTUALIZADA EN PATOLOGIAS HEMATOLOGICAS Y NEOPLASIAS SOLIDAS</a:t>
            </a:r>
            <a:endParaRPr lang="es-ES" sz="2000" dirty="0"/>
          </a:p>
        </p:txBody>
      </p:sp>
      <p:sp>
        <p:nvSpPr>
          <p:cNvPr id="97" name="Rectángulo 14"/>
          <p:cNvSpPr/>
          <p:nvPr/>
        </p:nvSpPr>
        <p:spPr>
          <a:xfrm>
            <a:off x="4048259" y="667126"/>
            <a:ext cx="4095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314325" algn="ctr"/>
            <a:r>
              <a:rPr lang="es-CL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30 Mayo - 01 de Junio de 2019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ángulo 15"/>
          <p:cNvSpPr/>
          <p:nvPr/>
        </p:nvSpPr>
        <p:spPr>
          <a:xfrm>
            <a:off x="2826892" y="994273"/>
            <a:ext cx="65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Auditorio </a:t>
            </a:r>
            <a:r>
              <a:rPr lang="es-CL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Ivar</a:t>
            </a: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Hermansen</a:t>
            </a:r>
            <a:r>
              <a:rPr lang="es-C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Facultad de Medicina, Universidad de Concepción</a:t>
            </a:r>
          </a:p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HORAS </a:t>
            </a:r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ACADEMICAS</a:t>
            </a:r>
            <a:endParaRPr lang="es-C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ángulo 16"/>
          <p:cNvSpPr/>
          <p:nvPr/>
        </p:nvSpPr>
        <p:spPr>
          <a:xfrm>
            <a:off x="0" y="4001410"/>
            <a:ext cx="423191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spcBef>
                <a:spcPts val="310"/>
              </a:spcBef>
            </a:pPr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CONTENIDOS</a:t>
            </a:r>
            <a:endPara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300" dirty="0" err="1"/>
              <a:t>Diagn</a:t>
            </a:r>
            <a:r>
              <a:rPr lang="es-CL" sz="1300" dirty="0" err="1"/>
              <a:t>óstico</a:t>
            </a:r>
            <a:r>
              <a:rPr lang="es-CL" sz="1300" dirty="0"/>
              <a:t> y manejo terapéutico de leucemias y neoplasias sólidas .</a:t>
            </a:r>
          </a:p>
          <a:p>
            <a:pPr marL="285750" indent="-285750">
              <a:buFontTx/>
              <a:buChar char="-"/>
            </a:pPr>
            <a:r>
              <a:rPr lang="es-CL" sz="1300" dirty="0"/>
              <a:t>Cirugía Oncológica. </a:t>
            </a:r>
          </a:p>
          <a:p>
            <a:pPr marL="285750" indent="-285750">
              <a:buFontTx/>
              <a:buChar char="-"/>
            </a:pPr>
            <a:r>
              <a:rPr lang="es-ES" sz="1300" dirty="0"/>
              <a:t>Logros y retos en el tratamiento de pacientes oncológicos a través del uso de nuevas tecnologías:</a:t>
            </a:r>
            <a:r>
              <a:rPr lang="es-CL" sz="1300" dirty="0"/>
              <a:t> Trasplante y terapia celular.</a:t>
            </a:r>
          </a:p>
          <a:p>
            <a:pPr marL="285750" indent="-285750">
              <a:buFontTx/>
              <a:buChar char="-"/>
            </a:pPr>
            <a:r>
              <a:rPr lang="es-CL" sz="1300" dirty="0"/>
              <a:t>Atención Primaria  y Cuidados Paliativos.</a:t>
            </a:r>
          </a:p>
        </p:txBody>
      </p:sp>
      <p:sp>
        <p:nvSpPr>
          <p:cNvPr id="100" name="Rectángulo 17"/>
          <p:cNvSpPr/>
          <p:nvPr/>
        </p:nvSpPr>
        <p:spPr>
          <a:xfrm>
            <a:off x="5283908" y="1676198"/>
            <a:ext cx="4846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/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EXPOSITO</a:t>
            </a:r>
            <a:r>
              <a:rPr lang="es-CL" sz="16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ES INTERNACIONALES</a:t>
            </a:r>
          </a:p>
          <a:p>
            <a:pPr fontAlgn="base"/>
            <a:r>
              <a:rPr lang="es-CL" sz="1200" b="1" dirty="0" smtClean="0"/>
              <a:t>Dr</a:t>
            </a:r>
            <a:r>
              <a:rPr lang="es-CL" sz="1200" b="1" dirty="0"/>
              <a:t>. Guillermo </a:t>
            </a:r>
            <a:r>
              <a:rPr lang="es-CL" sz="1200" b="1" dirty="0" err="1" smtClean="0"/>
              <a:t>Drelichman</a:t>
            </a:r>
            <a:r>
              <a:rPr lang="es-CL" sz="1200" b="1" dirty="0" smtClean="0"/>
              <a:t>. </a:t>
            </a:r>
            <a:r>
              <a:rPr lang="es-CL" sz="1200" dirty="0" smtClean="0"/>
              <a:t>Hematólogo</a:t>
            </a:r>
            <a:r>
              <a:rPr lang="es-CL" sz="1200" dirty="0"/>
              <a:t> y Oncólogo </a:t>
            </a:r>
            <a:r>
              <a:rPr lang="es-CL" sz="1200" dirty="0" smtClean="0"/>
              <a:t>Pediátrico, Argentina</a:t>
            </a:r>
            <a:endParaRPr lang="es-CL" sz="1200" b="1" dirty="0"/>
          </a:p>
          <a:p>
            <a:r>
              <a:rPr lang="es-CL" sz="1200" b="1" dirty="0" smtClean="0"/>
              <a:t>Dr. Diego Medina V. </a:t>
            </a:r>
            <a:r>
              <a:rPr lang="es-CL" sz="1200" dirty="0" smtClean="0"/>
              <a:t>Hematólogo y Oncólogo Pediátrico, Colombia</a:t>
            </a:r>
            <a:br>
              <a:rPr lang="es-CL" sz="1200" dirty="0" smtClean="0"/>
            </a:br>
            <a:endParaRPr lang="es-CL" sz="1200" dirty="0" smtClean="0"/>
          </a:p>
          <a:p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EXPOSITO</a:t>
            </a:r>
            <a:r>
              <a:rPr lang="es-CL" sz="16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ES NACIONALES</a:t>
            </a:r>
          </a:p>
          <a:p>
            <a:r>
              <a:rPr lang="es-CL" sz="1200" b="1" dirty="0"/>
              <a:t>Dra. Carolina Cares B</a:t>
            </a:r>
            <a:r>
              <a:rPr lang="es-CL" sz="1200" b="1" dirty="0" smtClean="0"/>
              <a:t>. </a:t>
            </a:r>
            <a:r>
              <a:rPr lang="es-CL" sz="1200" dirty="0" smtClean="0"/>
              <a:t>Especialista en Genética Clínica.</a:t>
            </a:r>
            <a:endParaRPr lang="es-CL" sz="1200" b="1" dirty="0"/>
          </a:p>
          <a:p>
            <a:r>
              <a:rPr lang="es-CL" sz="1200" b="1" dirty="0"/>
              <a:t>Dra. Mª Angélica </a:t>
            </a:r>
            <a:r>
              <a:rPr lang="es-CL" sz="1200" b="1" dirty="0" err="1"/>
              <a:t>Wietstruck</a:t>
            </a:r>
            <a:r>
              <a:rPr lang="es-CL" sz="1200" b="1" dirty="0"/>
              <a:t> P</a:t>
            </a:r>
            <a:r>
              <a:rPr lang="es-CL" sz="1200" b="1" dirty="0" smtClean="0"/>
              <a:t>. </a:t>
            </a:r>
            <a:r>
              <a:rPr lang="es-CL" sz="1200" dirty="0" smtClean="0"/>
              <a:t>Hematología</a:t>
            </a:r>
            <a:r>
              <a:rPr lang="es-CL" sz="1200" dirty="0"/>
              <a:t> y </a:t>
            </a:r>
            <a:r>
              <a:rPr lang="es-CL" sz="1200" dirty="0" smtClean="0"/>
              <a:t>Oncología</a:t>
            </a:r>
            <a:r>
              <a:rPr lang="es-CL" sz="1200" dirty="0"/>
              <a:t> </a:t>
            </a:r>
            <a:r>
              <a:rPr lang="es-CL" sz="1200" dirty="0" smtClean="0"/>
              <a:t>Pediátrica</a:t>
            </a:r>
            <a:endParaRPr lang="es-CL" sz="1200" b="1" dirty="0"/>
          </a:p>
          <a:p>
            <a:r>
              <a:rPr lang="es-CL" sz="1200" b="1" dirty="0"/>
              <a:t>Dra. Paula Catalán M</a:t>
            </a:r>
            <a:r>
              <a:rPr lang="es-CL" sz="1200" b="1" dirty="0" smtClean="0"/>
              <a:t>. </a:t>
            </a:r>
            <a:r>
              <a:rPr lang="es-CL" sz="1200" dirty="0"/>
              <a:t>Hematología y Oncología Pediátrica</a:t>
            </a:r>
            <a:endParaRPr lang="es-CL" sz="1200" b="1" dirty="0"/>
          </a:p>
          <a:p>
            <a:r>
              <a:rPr lang="es-CL" sz="1200" b="1" dirty="0" smtClean="0"/>
              <a:t>Dra</a:t>
            </a:r>
            <a:r>
              <a:rPr lang="es-CL" sz="1200" b="1" dirty="0"/>
              <a:t>. Carolina Gajardo  S</a:t>
            </a:r>
            <a:r>
              <a:rPr lang="es-CL" sz="1200" b="1" dirty="0" smtClean="0"/>
              <a:t>. </a:t>
            </a:r>
            <a:r>
              <a:rPr lang="es-CL" sz="1200" dirty="0"/>
              <a:t>Hematología y Oncología Pediátrica</a:t>
            </a:r>
            <a:endParaRPr lang="es-CL" sz="1200" b="1" dirty="0"/>
          </a:p>
          <a:p>
            <a:r>
              <a:rPr lang="es-CL" sz="1200" b="1" dirty="0" smtClean="0"/>
              <a:t>Dr</a:t>
            </a:r>
            <a:r>
              <a:rPr lang="es-CL" sz="1200" b="1" dirty="0"/>
              <a:t>. </a:t>
            </a:r>
            <a:r>
              <a:rPr lang="es-CL" sz="1200" b="1" dirty="0" err="1"/>
              <a:t>Oliberto</a:t>
            </a:r>
            <a:r>
              <a:rPr lang="es-CL" sz="1200" b="1" dirty="0"/>
              <a:t> Sánchez R</a:t>
            </a:r>
            <a:r>
              <a:rPr lang="es-CL" sz="1200" b="1" dirty="0" smtClean="0"/>
              <a:t>. </a:t>
            </a:r>
            <a:r>
              <a:rPr lang="es-CL" sz="1200" dirty="0" smtClean="0"/>
              <a:t>Doctor en Ciencias Biológicas</a:t>
            </a:r>
            <a:endParaRPr lang="es-CL" sz="1200" b="1" dirty="0"/>
          </a:p>
          <a:p>
            <a:r>
              <a:rPr lang="es-CL" sz="1200" b="1" dirty="0"/>
              <a:t>Dr. Gabriel Cortés M</a:t>
            </a:r>
            <a:r>
              <a:rPr lang="es-CL" sz="1200" b="1" dirty="0" smtClean="0"/>
              <a:t>. </a:t>
            </a:r>
            <a:r>
              <a:rPr lang="es-CL" sz="1200" dirty="0"/>
              <a:t>Hematología y Oncología Pediátrica</a:t>
            </a:r>
            <a:endParaRPr lang="es-CL" sz="1200" b="1" dirty="0"/>
          </a:p>
          <a:p>
            <a:r>
              <a:rPr lang="es-CL" sz="1200" b="1" dirty="0" smtClean="0"/>
              <a:t>Dra</a:t>
            </a:r>
            <a:r>
              <a:rPr lang="es-CL" sz="1200" b="1" dirty="0"/>
              <a:t>. Paola </a:t>
            </a:r>
            <a:r>
              <a:rPr lang="es-CL" sz="1200" b="1" dirty="0" err="1"/>
              <a:t>Olate</a:t>
            </a:r>
            <a:r>
              <a:rPr lang="es-CL" sz="1200" b="1" dirty="0"/>
              <a:t> M</a:t>
            </a:r>
            <a:r>
              <a:rPr lang="es-CL" sz="1200" b="1" dirty="0" smtClean="0"/>
              <a:t>. </a:t>
            </a:r>
            <a:r>
              <a:rPr lang="es-CL" sz="1200" dirty="0"/>
              <a:t>Hematología y Oncología Pediátrica</a:t>
            </a:r>
            <a:endParaRPr lang="es-CL" sz="1200" b="1" dirty="0"/>
          </a:p>
          <a:p>
            <a:r>
              <a:rPr lang="es-CL" sz="1200" b="1" dirty="0" smtClean="0"/>
              <a:t>Dr</a:t>
            </a:r>
            <a:r>
              <a:rPr lang="es-CL" sz="1200" b="1" dirty="0"/>
              <a:t>. Juan Quintana B</a:t>
            </a:r>
            <a:r>
              <a:rPr lang="es-CL" sz="1200" b="1" dirty="0" smtClean="0"/>
              <a:t>. </a:t>
            </a:r>
            <a:r>
              <a:rPr lang="es-CL" sz="1200" dirty="0"/>
              <a:t>Hematología y Oncología Pediátrica</a:t>
            </a:r>
            <a:endParaRPr lang="es-CL" sz="1200" b="1" dirty="0"/>
          </a:p>
          <a:p>
            <a:r>
              <a:rPr lang="es-CL" sz="1200" b="1" dirty="0" smtClean="0"/>
              <a:t>Dra</a:t>
            </a:r>
            <a:r>
              <a:rPr lang="es-CL" sz="1200" b="1" dirty="0"/>
              <a:t>. Milena Villarroel C</a:t>
            </a:r>
            <a:r>
              <a:rPr lang="es-CL" sz="1200" b="1" dirty="0" smtClean="0"/>
              <a:t>. </a:t>
            </a:r>
            <a:r>
              <a:rPr lang="es-CL" sz="1200" dirty="0"/>
              <a:t>Hematología y Oncología Pediátrica</a:t>
            </a:r>
            <a:endParaRPr lang="es-CL" sz="1200" b="1" dirty="0"/>
          </a:p>
          <a:p>
            <a:r>
              <a:rPr lang="es-ES" sz="1200" b="1" dirty="0" smtClean="0"/>
              <a:t>Dra</a:t>
            </a:r>
            <a:r>
              <a:rPr lang="es-ES" sz="1200" b="1" dirty="0"/>
              <a:t>. Gloria </a:t>
            </a:r>
            <a:r>
              <a:rPr lang="es-ES" sz="1200" b="1" dirty="0" err="1"/>
              <a:t>Gonz</a:t>
            </a:r>
            <a:r>
              <a:rPr lang="es-CL" sz="1200" b="1" dirty="0" err="1"/>
              <a:t>ález</a:t>
            </a:r>
            <a:r>
              <a:rPr lang="es-CL" sz="1200" b="1" dirty="0"/>
              <a:t> G</a:t>
            </a:r>
            <a:r>
              <a:rPr lang="es-CL" sz="1200" b="1" dirty="0" smtClean="0"/>
              <a:t>. </a:t>
            </a:r>
            <a:r>
              <a:rPr lang="es-CL" sz="1200" dirty="0" smtClean="0"/>
              <a:t>Cirujana Pediátrica</a:t>
            </a:r>
            <a:endParaRPr lang="es-CL" sz="1200" b="1" dirty="0"/>
          </a:p>
          <a:p>
            <a:r>
              <a:rPr lang="es-CL" sz="1200" b="1" dirty="0"/>
              <a:t>Dra. Loreto Spencer L</a:t>
            </a:r>
            <a:r>
              <a:rPr lang="es-CL" sz="1200" b="1" dirty="0" smtClean="0"/>
              <a:t>. </a:t>
            </a:r>
            <a:r>
              <a:rPr lang="es-CL" sz="1200" dirty="0" err="1" smtClean="0"/>
              <a:t>Anatomopatóloga</a:t>
            </a:r>
            <a:endParaRPr lang="es-CL" sz="1200" dirty="0"/>
          </a:p>
          <a:p>
            <a:r>
              <a:rPr lang="es-CL" sz="1200" b="1" dirty="0" err="1"/>
              <a:t>Ps</a:t>
            </a:r>
            <a:r>
              <a:rPr lang="es-CL" sz="1200" b="1" dirty="0"/>
              <a:t>. Claudia Koch </a:t>
            </a:r>
            <a:r>
              <a:rPr lang="es-CL" sz="1200" b="1" dirty="0" smtClean="0"/>
              <a:t>O. </a:t>
            </a:r>
            <a:r>
              <a:rPr lang="es-CL" sz="1200" dirty="0" smtClean="0"/>
              <a:t>Psicóloga </a:t>
            </a:r>
            <a:r>
              <a:rPr lang="es-CL" sz="1200" dirty="0" err="1" smtClean="0"/>
              <a:t>Oncopediatría</a:t>
            </a:r>
            <a:endParaRPr lang="es-CL" sz="1200" b="1" dirty="0" smtClean="0"/>
          </a:p>
          <a:p>
            <a:r>
              <a:rPr lang="es-CL" sz="1200" b="1" dirty="0" smtClean="0"/>
              <a:t>BQ</a:t>
            </a:r>
            <a:r>
              <a:rPr lang="es-CL" sz="1200" b="1" dirty="0"/>
              <a:t>. Pedro Silva F</a:t>
            </a:r>
            <a:r>
              <a:rPr lang="es-CL" sz="1200" b="1" dirty="0" smtClean="0"/>
              <a:t>. </a:t>
            </a:r>
            <a:r>
              <a:rPr lang="es-CL" sz="1200" dirty="0" smtClean="0"/>
              <a:t>Bioquímico, </a:t>
            </a:r>
            <a:r>
              <a:rPr lang="es-CL" sz="1200" dirty="0" smtClean="0"/>
              <a:t>Hematología</a:t>
            </a:r>
            <a:endParaRPr lang="es-CL" sz="1200" b="1" dirty="0"/>
          </a:p>
        </p:txBody>
      </p:sp>
      <p:sp>
        <p:nvSpPr>
          <p:cNvPr id="101" name="Rectángulo 36"/>
          <p:cNvSpPr/>
          <p:nvPr/>
        </p:nvSpPr>
        <p:spPr>
          <a:xfrm>
            <a:off x="3233520" y="5388916"/>
            <a:ext cx="7189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AUSPICIAN</a:t>
            </a:r>
            <a:endParaRPr lang="es-CL" sz="105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75" y="3062568"/>
            <a:ext cx="749648" cy="684000"/>
          </a:xfrm>
          <a:prstGeom prst="rect">
            <a:avLst/>
          </a:prstGeom>
        </p:spPr>
      </p:pic>
      <p:pic>
        <p:nvPicPr>
          <p:cNvPr id="103" name="10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" y="73833"/>
            <a:ext cx="1159853" cy="1080000"/>
          </a:xfrm>
          <a:prstGeom prst="rect">
            <a:avLst/>
          </a:prstGeom>
        </p:spPr>
      </p:pic>
      <p:grpSp>
        <p:nvGrpSpPr>
          <p:cNvPr id="104" name="103 Grupo"/>
          <p:cNvGrpSpPr/>
          <p:nvPr/>
        </p:nvGrpSpPr>
        <p:grpSpPr>
          <a:xfrm>
            <a:off x="10641864" y="5388916"/>
            <a:ext cx="1529586" cy="1409617"/>
            <a:chOff x="10641864" y="5080262"/>
            <a:chExt cx="1529586" cy="1409617"/>
          </a:xfrm>
        </p:grpSpPr>
        <p:sp>
          <p:nvSpPr>
            <p:cNvPr id="105" name="Rectángulo 37"/>
            <p:cNvSpPr/>
            <p:nvPr/>
          </p:nvSpPr>
          <p:spPr>
            <a:xfrm>
              <a:off x="10684875" y="5080262"/>
              <a:ext cx="14435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PATROCINA</a:t>
              </a:r>
              <a:endParaRPr lang="es-CL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105 CuadroTexto"/>
            <p:cNvSpPr txBox="1"/>
            <p:nvPr/>
          </p:nvSpPr>
          <p:spPr>
            <a:xfrm>
              <a:off x="10641864" y="6151325"/>
              <a:ext cx="1529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800" b="1" dirty="0" smtClean="0"/>
                <a:t>DEPARTAMENTO DE PEDIATRIA</a:t>
              </a:r>
            </a:p>
            <a:p>
              <a:pPr algn="ctr"/>
              <a:r>
                <a:rPr lang="es-CL" sz="800" b="1" dirty="0" smtClean="0"/>
                <a:t>UNIVERSIDAD DE CONCEPCION</a:t>
              </a:r>
              <a:endParaRPr lang="es-CL" sz="800" b="1" dirty="0"/>
            </a:p>
          </p:txBody>
        </p:sp>
        <p:pic>
          <p:nvPicPr>
            <p:cNvPr id="107" name="106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5"/>
            <a:stretch/>
          </p:blipFill>
          <p:spPr>
            <a:xfrm>
              <a:off x="11012967" y="5370247"/>
              <a:ext cx="787380" cy="792000"/>
            </a:xfrm>
            <a:prstGeom prst="rect">
              <a:avLst/>
            </a:prstGeom>
          </p:spPr>
        </p:pic>
      </p:grpSp>
      <p:pic>
        <p:nvPicPr>
          <p:cNvPr id="108" name="10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58" y="73833"/>
            <a:ext cx="1734505" cy="1008000"/>
          </a:xfrm>
          <a:prstGeom prst="rect">
            <a:avLst/>
          </a:prstGeom>
        </p:spPr>
      </p:pic>
      <p:sp>
        <p:nvSpPr>
          <p:cNvPr id="109" name="108 Rectángulo"/>
          <p:cNvSpPr/>
          <p:nvPr/>
        </p:nvSpPr>
        <p:spPr>
          <a:xfrm>
            <a:off x="10855708" y="1673552"/>
            <a:ext cx="1104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</a:t>
            </a:r>
            <a:endParaRPr lang="es-CL" sz="7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109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413" r="3064" b="3695"/>
          <a:stretch/>
        </p:blipFill>
        <p:spPr>
          <a:xfrm>
            <a:off x="11074278" y="1972861"/>
            <a:ext cx="757029" cy="726747"/>
          </a:xfrm>
          <a:prstGeom prst="rect">
            <a:avLst/>
          </a:prstGeom>
        </p:spPr>
      </p:pic>
      <p:sp>
        <p:nvSpPr>
          <p:cNvPr id="111" name="110 CuadroTexto"/>
          <p:cNvSpPr txBox="1"/>
          <p:nvPr/>
        </p:nvSpPr>
        <p:spPr>
          <a:xfrm>
            <a:off x="10833074" y="2635104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800" b="1" dirty="0" smtClean="0"/>
              <a:t>SOCIEDAD DE PEDIATRIA</a:t>
            </a:r>
          </a:p>
          <a:p>
            <a:pPr algn="ctr"/>
            <a:r>
              <a:rPr lang="es-CL" sz="800" b="1" dirty="0" smtClean="0"/>
              <a:t>DE CONCEPCION</a:t>
            </a:r>
            <a:endParaRPr lang="es-CL" sz="800" b="1" dirty="0"/>
          </a:p>
        </p:txBody>
      </p:sp>
      <p:pic>
        <p:nvPicPr>
          <p:cNvPr id="112" name="1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85" y="3925692"/>
            <a:ext cx="780729" cy="715302"/>
          </a:xfrm>
          <a:prstGeom prst="rect">
            <a:avLst/>
          </a:prstGeom>
        </p:spPr>
      </p:pic>
      <p:sp>
        <p:nvSpPr>
          <p:cNvPr id="113" name="112 CuadroTexto"/>
          <p:cNvSpPr txBox="1"/>
          <p:nvPr/>
        </p:nvSpPr>
        <p:spPr>
          <a:xfrm>
            <a:off x="10869761" y="462546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800" b="1" dirty="0" smtClean="0"/>
              <a:t>UNIDAD / SECCION</a:t>
            </a:r>
          </a:p>
          <a:p>
            <a:pPr algn="ctr"/>
            <a:r>
              <a:rPr lang="es-CL" sz="800" b="1" dirty="0" smtClean="0"/>
              <a:t>ANATOMIA </a:t>
            </a:r>
            <a:r>
              <a:rPr lang="es-CL" sz="800" b="1" dirty="0" smtClean="0"/>
              <a:t>PATOLOGICA</a:t>
            </a:r>
          </a:p>
          <a:p>
            <a:pPr algn="ctr"/>
            <a:r>
              <a:rPr lang="es-CL" sz="800" b="1" dirty="0" smtClean="0"/>
              <a:t>UDEC - HGGB</a:t>
            </a:r>
            <a:endParaRPr lang="es-CL" sz="800" b="1" dirty="0" smtClean="0"/>
          </a:p>
        </p:txBody>
      </p:sp>
      <p:grpSp>
        <p:nvGrpSpPr>
          <p:cNvPr id="114" name="113 Grupo"/>
          <p:cNvGrpSpPr/>
          <p:nvPr/>
        </p:nvGrpSpPr>
        <p:grpSpPr>
          <a:xfrm>
            <a:off x="3233520" y="5727470"/>
            <a:ext cx="7189232" cy="1102068"/>
            <a:chOff x="3233520" y="5727470"/>
            <a:chExt cx="7189232" cy="1102068"/>
          </a:xfrm>
        </p:grpSpPr>
        <p:pic>
          <p:nvPicPr>
            <p:cNvPr id="115" name="11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520" y="5727470"/>
              <a:ext cx="1896369" cy="1102068"/>
            </a:xfrm>
            <a:prstGeom prst="rect">
              <a:avLst/>
            </a:prstGeom>
          </p:spPr>
        </p:pic>
        <p:pic>
          <p:nvPicPr>
            <p:cNvPr id="116" name="115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218" y="5733860"/>
              <a:ext cx="1780219" cy="360000"/>
            </a:xfrm>
            <a:prstGeom prst="rect">
              <a:avLst/>
            </a:prstGeom>
          </p:spPr>
        </p:pic>
        <p:pic>
          <p:nvPicPr>
            <p:cNvPr id="117" name="116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036" y="5769860"/>
              <a:ext cx="778381" cy="288000"/>
            </a:xfrm>
            <a:prstGeom prst="rect">
              <a:avLst/>
            </a:prstGeom>
          </p:spPr>
        </p:pic>
        <p:pic>
          <p:nvPicPr>
            <p:cNvPr id="118" name="117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704" y="6134504"/>
              <a:ext cx="1298588" cy="288000"/>
            </a:xfrm>
            <a:prstGeom prst="rect">
              <a:avLst/>
            </a:prstGeom>
          </p:spPr>
        </p:pic>
        <p:pic>
          <p:nvPicPr>
            <p:cNvPr id="119" name="118 Imagen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5" t="27141" r="17621" b="27129"/>
            <a:stretch/>
          </p:blipFill>
          <p:spPr>
            <a:xfrm>
              <a:off x="6580994" y="6134504"/>
              <a:ext cx="752886" cy="288000"/>
            </a:xfrm>
            <a:prstGeom prst="rect">
              <a:avLst/>
            </a:prstGeom>
          </p:spPr>
        </p:pic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4" t="32708" r="10896" b="31609"/>
            <a:stretch/>
          </p:blipFill>
          <p:spPr>
            <a:xfrm>
              <a:off x="7180307" y="5769860"/>
              <a:ext cx="717479" cy="288000"/>
            </a:xfrm>
            <a:prstGeom prst="rect">
              <a:avLst/>
            </a:prstGeom>
          </p:spPr>
        </p:pic>
        <p:pic>
          <p:nvPicPr>
            <p:cNvPr id="121" name="120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825" y="6134504"/>
              <a:ext cx="531126" cy="540000"/>
            </a:xfrm>
            <a:prstGeom prst="rect">
              <a:avLst/>
            </a:prstGeom>
          </p:spPr>
        </p:pic>
        <p:pic>
          <p:nvPicPr>
            <p:cNvPr id="122" name="121 Imagen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39" r="2860" b="5934"/>
            <a:stretch/>
          </p:blipFill>
          <p:spPr>
            <a:xfrm>
              <a:off x="5182704" y="6521666"/>
              <a:ext cx="1222268" cy="288000"/>
            </a:xfrm>
            <a:prstGeom prst="rect">
              <a:avLst/>
            </a:prstGeom>
          </p:spPr>
        </p:pic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9" b="42083"/>
            <a:stretch/>
          </p:blipFill>
          <p:spPr>
            <a:xfrm>
              <a:off x="8849278" y="5769860"/>
              <a:ext cx="764988" cy="288000"/>
            </a:xfrm>
            <a:prstGeom prst="rect">
              <a:avLst/>
            </a:prstGeom>
          </p:spPr>
        </p:pic>
        <p:pic>
          <p:nvPicPr>
            <p:cNvPr id="124" name="123 Imagen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856" y="5769860"/>
              <a:ext cx="356145" cy="432000"/>
            </a:xfrm>
            <a:prstGeom prst="rect">
              <a:avLst/>
            </a:prstGeom>
          </p:spPr>
        </p:pic>
        <p:pic>
          <p:nvPicPr>
            <p:cNvPr id="125" name="Picture 2" descr="C:\Users\Casa\Documents\Poster Jornada Pediatria\poly2 sf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243" y="6152504"/>
              <a:ext cx="1220451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125 Imagen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026" y="6521666"/>
              <a:ext cx="1353799" cy="288000"/>
            </a:xfrm>
            <a:prstGeom prst="rect">
              <a:avLst/>
            </a:prstGeom>
          </p:spPr>
        </p:pic>
        <p:pic>
          <p:nvPicPr>
            <p:cNvPr id="127" name="Imagen 7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94" b="21778"/>
            <a:stretch/>
          </p:blipFill>
          <p:spPr>
            <a:xfrm>
              <a:off x="9617107" y="6305642"/>
              <a:ext cx="805645" cy="432048"/>
            </a:xfrm>
            <a:prstGeom prst="rect">
              <a:avLst/>
            </a:prstGeom>
          </p:spPr>
        </p:pic>
        <p:pic>
          <p:nvPicPr>
            <p:cNvPr id="128" name="Imagen 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" t="15078" b="15623"/>
            <a:stretch/>
          </p:blipFill>
          <p:spPr>
            <a:xfrm>
              <a:off x="6580994" y="6521666"/>
              <a:ext cx="917132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150</Words>
  <Application>Microsoft Office PowerPoint</Application>
  <PresentationFormat>Panorámica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Citometria</dc:creator>
  <cp:lastModifiedBy>Citometria</cp:lastModifiedBy>
  <cp:revision>100</cp:revision>
  <dcterms:created xsi:type="dcterms:W3CDTF">2018-02-26T14:31:03Z</dcterms:created>
  <dcterms:modified xsi:type="dcterms:W3CDTF">2019-05-06T11:05:04Z</dcterms:modified>
</cp:coreProperties>
</file>